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3" r:id="rId6"/>
    <p:sldId id="261" r:id="rId7"/>
    <p:sldId id="265"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73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C670538-0250-4F75-8891-C177EB20A5B2}" type="datetimeFigureOut">
              <a:rPr lang="en-US" smtClean="0"/>
              <a:pPr/>
              <a:t>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262C87D-74AA-4B59-9D62-DFEB054ED10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C670538-0250-4F75-8891-C177EB20A5B2}" type="datetimeFigureOut">
              <a:rPr lang="en-US" smtClean="0"/>
              <a:pPr/>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C670538-0250-4F75-8891-C177EB20A5B2}" type="datetimeFigureOut">
              <a:rPr lang="en-US" smtClean="0"/>
              <a:pPr/>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C670538-0250-4F75-8891-C177EB20A5B2}" type="datetimeFigureOut">
              <a:rPr lang="en-US" smtClean="0"/>
              <a:pPr/>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C670538-0250-4F75-8891-C177EB20A5B2}" type="datetimeFigureOut">
              <a:rPr lang="en-US" smtClean="0"/>
              <a:pPr/>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2C87D-74AA-4B59-9D62-DFEB054ED10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C670538-0250-4F75-8891-C177EB20A5B2}" type="datetimeFigureOut">
              <a:rPr lang="en-US" smtClean="0"/>
              <a:pPr/>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C670538-0250-4F75-8891-C177EB20A5B2}" type="datetimeFigureOut">
              <a:rPr lang="en-US" smtClean="0"/>
              <a:pPr/>
              <a:t>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C670538-0250-4F75-8891-C177EB20A5B2}" type="datetimeFigureOut">
              <a:rPr lang="en-US" smtClean="0"/>
              <a:pPr/>
              <a:t>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70538-0250-4F75-8891-C177EB20A5B2}" type="datetimeFigureOut">
              <a:rPr lang="en-US" smtClean="0"/>
              <a:pPr/>
              <a:t>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C670538-0250-4F75-8891-C177EB20A5B2}" type="datetimeFigureOut">
              <a:rPr lang="en-US" smtClean="0"/>
              <a:pPr/>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2C87D-74AA-4B59-9D62-DFEB054ED1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C670538-0250-4F75-8891-C177EB20A5B2}" type="datetimeFigureOut">
              <a:rPr lang="en-US" smtClean="0"/>
              <a:pPr/>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262C87D-74AA-4B59-9D62-DFEB054ED10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670538-0250-4F75-8891-C177EB20A5B2}" type="datetimeFigureOut">
              <a:rPr lang="en-US" smtClean="0"/>
              <a:pPr/>
              <a:t>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262C87D-74AA-4B59-9D62-DFEB054ED10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0200" y="2438400"/>
            <a:ext cx="6272457" cy="3539430"/>
          </a:xfrm>
          <a:prstGeom prst="rect">
            <a:avLst/>
          </a:prstGeom>
          <a:noFill/>
        </p:spPr>
        <p:txBody>
          <a:bodyPr wrap="square" rtlCol="0">
            <a:spAutoFit/>
          </a:bodyPr>
          <a:lstStyle/>
          <a:p>
            <a:pPr algn="ctr"/>
            <a:r>
              <a:rPr lang="en-US" sz="2800" dirty="0">
                <a:latin typeface="Comic Sans MS" pitchFamily="66" charset="0"/>
              </a:rPr>
              <a:t>FAQ:  Why doesn’t the sun look like it is setting in the center of the channel on the day  that the PYC celebrates Sunset Down the Channel?</a:t>
            </a:r>
          </a:p>
          <a:p>
            <a:pPr algn="ctr"/>
            <a:endParaRPr lang="en-US" sz="2800" dirty="0">
              <a:latin typeface="Comic Sans MS" pitchFamily="66" charset="0"/>
            </a:endParaRPr>
          </a:p>
          <a:p>
            <a:pPr algn="ctr"/>
            <a:r>
              <a:rPr lang="en-US" sz="2800" dirty="0">
                <a:latin typeface="Comic Sans MS" pitchFamily="66" charset="0"/>
              </a:rPr>
              <a:t>Answer:  It’s all a matter of your perspective.</a:t>
            </a:r>
          </a:p>
        </p:txBody>
      </p:sp>
      <p:sp>
        <p:nvSpPr>
          <p:cNvPr id="5" name="TextBox 4"/>
          <p:cNvSpPr txBox="1"/>
          <p:nvPr/>
        </p:nvSpPr>
        <p:spPr>
          <a:xfrm>
            <a:off x="7108495" y="5983069"/>
            <a:ext cx="1806905" cy="646331"/>
          </a:xfrm>
          <a:prstGeom prst="rect">
            <a:avLst/>
          </a:prstGeom>
          <a:noFill/>
        </p:spPr>
        <p:txBody>
          <a:bodyPr wrap="none" rtlCol="0">
            <a:spAutoFit/>
          </a:bodyPr>
          <a:lstStyle/>
          <a:p>
            <a:r>
              <a:rPr lang="en-US" dirty="0">
                <a:latin typeface="Comic Sans MS" pitchFamily="66" charset="0"/>
              </a:rPr>
              <a:t>David Roseman</a:t>
            </a:r>
          </a:p>
          <a:p>
            <a:r>
              <a:rPr lang="en-US" dirty="0">
                <a:latin typeface="Comic Sans MS" pitchFamily="66" charset="0"/>
              </a:rPr>
              <a:t>August 8,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1676400"/>
            <a:ext cx="6272457" cy="5262979"/>
          </a:xfrm>
          <a:prstGeom prst="rect">
            <a:avLst/>
          </a:prstGeom>
          <a:noFill/>
        </p:spPr>
        <p:txBody>
          <a:bodyPr wrap="square" rtlCol="0">
            <a:spAutoFit/>
          </a:bodyPr>
          <a:lstStyle/>
          <a:p>
            <a:pPr algn="ctr"/>
            <a:r>
              <a:rPr lang="en-US" sz="2800" dirty="0">
                <a:latin typeface="Comic Sans MS" pitchFamily="66" charset="0"/>
              </a:rPr>
              <a:t>The sun is so far away that, for all practical purposes, its rays are parallel</a:t>
            </a:r>
          </a:p>
          <a:p>
            <a:pPr algn="ctr"/>
            <a:endParaRPr lang="en-US" sz="2800" dirty="0">
              <a:latin typeface="Comic Sans MS" pitchFamily="66" charset="0"/>
            </a:endParaRPr>
          </a:p>
          <a:p>
            <a:pPr algn="ctr"/>
            <a:r>
              <a:rPr lang="en-US" sz="2800" dirty="0">
                <a:latin typeface="Comic Sans MS" pitchFamily="66" charset="0"/>
              </a:rPr>
              <a:t>The bearing of the channel is about 293.3 degrees true</a:t>
            </a:r>
          </a:p>
          <a:p>
            <a:pPr algn="ctr"/>
            <a:endParaRPr lang="en-US" sz="2800" dirty="0">
              <a:latin typeface="Comic Sans MS" pitchFamily="66" charset="0"/>
            </a:endParaRPr>
          </a:p>
          <a:p>
            <a:pPr algn="ctr"/>
            <a:r>
              <a:rPr lang="en-US" sz="2800" dirty="0">
                <a:latin typeface="Comic Sans MS" pitchFamily="66" charset="0"/>
              </a:rPr>
              <a:t>The Sunset Down the Channel date is selected as the date when the sun sets at about 293.3</a:t>
            </a:r>
          </a:p>
          <a:p>
            <a:pPr algn="ctr"/>
            <a:endParaRPr lang="en-US" sz="2800" dirty="0">
              <a:latin typeface="Comic Sans MS" pitchFamily="66" charset="0"/>
            </a:endParaRPr>
          </a:p>
          <a:p>
            <a:pPr algn="ctr"/>
            <a:endParaRPr lang="en-US" sz="28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1676400"/>
            <a:ext cx="6272457" cy="3108543"/>
          </a:xfrm>
          <a:prstGeom prst="rect">
            <a:avLst/>
          </a:prstGeom>
          <a:noFill/>
        </p:spPr>
        <p:txBody>
          <a:bodyPr wrap="square" rtlCol="0">
            <a:spAutoFit/>
          </a:bodyPr>
          <a:lstStyle/>
          <a:p>
            <a:pPr algn="ctr"/>
            <a:r>
              <a:rPr lang="en-US" sz="2800" dirty="0">
                <a:latin typeface="Comic Sans MS" pitchFamily="66" charset="0"/>
              </a:rPr>
              <a:t>Assume three people observing the sunset on August 6, 2012.  One is standing on the east end of the north pier, the second is standing on the east end of the south pier, and the third is standing at the SW corner of the PYC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My Documents\Pentwater\PYC\website\sunset\sunset parallax\Google Earth overview.JPG"/>
          <p:cNvPicPr>
            <a:picLocks noChangeAspect="1" noChangeArrowheads="1"/>
          </p:cNvPicPr>
          <p:nvPr/>
        </p:nvPicPr>
        <p:blipFill>
          <a:blip r:embed="rId2" cstate="print"/>
          <a:srcRect/>
          <a:stretch>
            <a:fillRect/>
          </a:stretch>
        </p:blipFill>
        <p:spPr bwMode="auto">
          <a:xfrm>
            <a:off x="-3694113" y="-1401763"/>
            <a:ext cx="12896851" cy="8629651"/>
          </a:xfrm>
          <a:prstGeom prst="rect">
            <a:avLst/>
          </a:prstGeom>
          <a:noFill/>
        </p:spPr>
      </p:pic>
      <p:sp>
        <p:nvSpPr>
          <p:cNvPr id="8" name="Oval Callout 7"/>
          <p:cNvSpPr/>
          <p:nvPr/>
        </p:nvSpPr>
        <p:spPr>
          <a:xfrm>
            <a:off x="1295400" y="4191000"/>
            <a:ext cx="3276600" cy="2133600"/>
          </a:xfrm>
          <a:prstGeom prst="wedgeEllipseCallout">
            <a:avLst>
              <a:gd name="adj1" fmla="val 20054"/>
              <a:gd name="adj2" fmla="val -740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  No!!  The sun is setting at the South </a:t>
            </a:r>
            <a:r>
              <a:rPr lang="en-US" dirty="0" err="1"/>
              <a:t>pierhead</a:t>
            </a:r>
            <a:r>
              <a:rPr lang="en-US" dirty="0"/>
              <a:t>!</a:t>
            </a:r>
          </a:p>
        </p:txBody>
      </p:sp>
      <p:sp>
        <p:nvSpPr>
          <p:cNvPr id="10" name="Oval Callout 9"/>
          <p:cNvSpPr/>
          <p:nvPr/>
        </p:nvSpPr>
        <p:spPr>
          <a:xfrm>
            <a:off x="2743200" y="838200"/>
            <a:ext cx="2971800" cy="1295400"/>
          </a:xfrm>
          <a:prstGeom prst="wedgeEllipseCallout">
            <a:avLst>
              <a:gd name="adj1" fmla="val 634"/>
              <a:gd name="adj2" fmla="val 1396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  Look!!   The sun is setting at the North </a:t>
            </a:r>
            <a:r>
              <a:rPr lang="en-US" dirty="0" err="1"/>
              <a:t>pierhead</a:t>
            </a:r>
            <a:r>
              <a:rPr lang="en-US" dirty="0"/>
              <a:t>!</a:t>
            </a:r>
          </a:p>
        </p:txBody>
      </p:sp>
      <p:sp>
        <p:nvSpPr>
          <p:cNvPr id="11" name="Oval Callout 10"/>
          <p:cNvSpPr/>
          <p:nvPr/>
        </p:nvSpPr>
        <p:spPr>
          <a:xfrm>
            <a:off x="6553200" y="4495800"/>
            <a:ext cx="2590800" cy="1676400"/>
          </a:xfrm>
          <a:prstGeom prst="wedgeEllipseCallout">
            <a:avLst>
              <a:gd name="adj1" fmla="val -50792"/>
              <a:gd name="adj2" fmla="val -510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  Actually, the sun is setting down the center of the channel</a:t>
            </a:r>
          </a:p>
        </p:txBody>
      </p:sp>
      <p:sp>
        <p:nvSpPr>
          <p:cNvPr id="13" name="TextBox 12"/>
          <p:cNvSpPr txBox="1"/>
          <p:nvPr/>
        </p:nvSpPr>
        <p:spPr>
          <a:xfrm>
            <a:off x="1905000" y="-76200"/>
            <a:ext cx="6272457" cy="523220"/>
          </a:xfrm>
          <a:prstGeom prst="rect">
            <a:avLst/>
          </a:prstGeom>
          <a:noFill/>
        </p:spPr>
        <p:txBody>
          <a:bodyPr wrap="square" rtlCol="0">
            <a:spAutoFit/>
          </a:bodyPr>
          <a:lstStyle/>
          <a:p>
            <a:pPr algn="ctr"/>
            <a:r>
              <a:rPr lang="en-US" sz="2800" dirty="0">
                <a:latin typeface="Comic Sans MS" pitchFamily="66" charset="0"/>
              </a:rPr>
              <a:t>With some help from Google Earth…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609600"/>
            <a:ext cx="6272457" cy="646331"/>
          </a:xfrm>
          <a:prstGeom prst="rect">
            <a:avLst/>
          </a:prstGeom>
          <a:noFill/>
        </p:spPr>
        <p:txBody>
          <a:bodyPr wrap="square" rtlCol="0">
            <a:spAutoFit/>
          </a:bodyPr>
          <a:lstStyle/>
          <a:p>
            <a:pPr algn="ctr"/>
            <a:r>
              <a:rPr lang="en-US" dirty="0">
                <a:latin typeface="Comic Sans MS" pitchFamily="66" charset="0"/>
              </a:rPr>
              <a:t>The centerline view</a:t>
            </a:r>
          </a:p>
          <a:p>
            <a:pPr algn="ctr"/>
            <a:r>
              <a:rPr lang="en-US" dirty="0">
                <a:latin typeface="Comic Sans MS" pitchFamily="66" charset="0"/>
              </a:rPr>
              <a:t>August 6, 2012</a:t>
            </a:r>
          </a:p>
        </p:txBody>
      </p:sp>
      <p:pic>
        <p:nvPicPr>
          <p:cNvPr id="1026" name="Picture 2" descr="M:\DCIM\100D5100\DSC_0188_resized.JPG"/>
          <p:cNvPicPr>
            <a:picLocks noChangeAspect="1" noChangeArrowheads="1"/>
          </p:cNvPicPr>
          <p:nvPr/>
        </p:nvPicPr>
        <p:blipFill>
          <a:blip r:embed="rId2" cstate="print"/>
          <a:srcRect/>
          <a:stretch>
            <a:fillRect/>
          </a:stretch>
        </p:blipFill>
        <p:spPr bwMode="auto">
          <a:xfrm>
            <a:off x="773568" y="1295400"/>
            <a:ext cx="7227432" cy="4784559"/>
          </a:xfrm>
          <a:prstGeom prst="rect">
            <a:avLst/>
          </a:prstGeom>
          <a:noFill/>
        </p:spPr>
      </p:pic>
      <p:sp>
        <p:nvSpPr>
          <p:cNvPr id="5" name="Rectangle 4"/>
          <p:cNvSpPr/>
          <p:nvPr/>
        </p:nvSpPr>
        <p:spPr>
          <a:xfrm>
            <a:off x="1371600" y="6105436"/>
            <a:ext cx="6096000" cy="600164"/>
          </a:xfrm>
          <a:prstGeom prst="rect">
            <a:avLst/>
          </a:prstGeom>
        </p:spPr>
        <p:txBody>
          <a:bodyPr wrap="square">
            <a:spAutoFit/>
          </a:bodyPr>
          <a:lstStyle/>
          <a:p>
            <a:pPr algn="ctr"/>
            <a:r>
              <a:rPr lang="en-US" sz="1100" dirty="0">
                <a:latin typeface="Comic Sans MS" pitchFamily="66" charset="0"/>
              </a:rPr>
              <a:t>The 15' Boston Whaler </a:t>
            </a:r>
            <a:r>
              <a:rPr lang="en-US" sz="1100" i="1" dirty="0">
                <a:latin typeface="Comic Sans MS" pitchFamily="66" charset="0"/>
              </a:rPr>
              <a:t>Summer Visit </a:t>
            </a:r>
            <a:r>
              <a:rPr lang="en-US" sz="1100" dirty="0">
                <a:latin typeface="Comic Sans MS" pitchFamily="66" charset="0"/>
              </a:rPr>
              <a:t>cruises inbound.  Aboard are Kim, Jennifer, Katelyn and Lacey Jacobs, and (Granddad)David Roseman.</a:t>
            </a:r>
            <a:br>
              <a:rPr lang="en-US" sz="1100" dirty="0">
                <a:latin typeface="Comic Sans MS" pitchFamily="66" charset="0"/>
              </a:rPr>
            </a:br>
            <a:r>
              <a:rPr lang="en-US" sz="1100" dirty="0">
                <a:latin typeface="Comic Sans MS" pitchFamily="66" charset="0"/>
              </a:rPr>
              <a:t>Photo by </a:t>
            </a:r>
            <a:r>
              <a:rPr lang="en-US" sz="1100" dirty="0" err="1">
                <a:latin typeface="Comic Sans MS" pitchFamily="66" charset="0"/>
              </a:rPr>
              <a:t>Rilla</a:t>
            </a:r>
            <a:r>
              <a:rPr lang="en-US" sz="1100" dirty="0">
                <a:latin typeface="Comic Sans MS" pitchFamily="66" charset="0"/>
              </a:rPr>
              <a:t> and Joe </a:t>
            </a:r>
            <a:r>
              <a:rPr lang="en-US" sz="1100" dirty="0" err="1">
                <a:latin typeface="Comic Sans MS" pitchFamily="66" charset="0"/>
              </a:rPr>
              <a:t>Nameth</a:t>
            </a:r>
            <a:r>
              <a:rPr lang="en-US" sz="1100" dirty="0">
                <a:latin typeface="Comic Sans MS" pitchFamily="66" charset="0"/>
              </a:rPr>
              <a:t>, setup by David Roseman.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685800"/>
            <a:ext cx="6272457" cy="5693866"/>
          </a:xfrm>
          <a:prstGeom prst="rect">
            <a:avLst/>
          </a:prstGeom>
          <a:noFill/>
        </p:spPr>
        <p:txBody>
          <a:bodyPr wrap="square" rtlCol="0">
            <a:spAutoFit/>
          </a:bodyPr>
          <a:lstStyle/>
          <a:p>
            <a:pPr algn="ctr"/>
            <a:r>
              <a:rPr lang="en-US" sz="2800" dirty="0">
                <a:latin typeface="Comic Sans MS" pitchFamily="66" charset="0"/>
              </a:rPr>
              <a:t>So…</a:t>
            </a:r>
          </a:p>
          <a:p>
            <a:pPr algn="ctr"/>
            <a:endParaRPr lang="en-US" sz="2800" dirty="0">
              <a:latin typeface="Comic Sans MS" pitchFamily="66" charset="0"/>
            </a:endParaRPr>
          </a:p>
          <a:p>
            <a:pPr algn="ctr"/>
            <a:r>
              <a:rPr lang="en-US" sz="2800" dirty="0">
                <a:latin typeface="Comic Sans MS" pitchFamily="66" charset="0"/>
              </a:rPr>
              <a:t>Almost all of the PYC property is north of the centerline.  If you are sitting in a blue chair on the PYC deck, or anywhere else on PYC property north of the centerline, the sun will appear to be setting north of the channel.</a:t>
            </a:r>
          </a:p>
          <a:p>
            <a:pPr algn="ctr"/>
            <a:endParaRPr lang="en-US" sz="2800" dirty="0">
              <a:latin typeface="Comic Sans MS" pitchFamily="66" charset="0"/>
            </a:endParaRPr>
          </a:p>
          <a:p>
            <a:pPr algn="ctr"/>
            <a:r>
              <a:rPr lang="en-US" sz="2800" dirty="0">
                <a:latin typeface="Comic Sans MS" pitchFamily="66" charset="0"/>
              </a:rPr>
              <a:t>Perhaps we should calculate the angles for each deck chair, and celebrate for many days.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2729805"/>
            <a:ext cx="6272457" cy="1815882"/>
          </a:xfrm>
          <a:prstGeom prst="rect">
            <a:avLst/>
          </a:prstGeom>
          <a:noFill/>
        </p:spPr>
        <p:txBody>
          <a:bodyPr wrap="square" rtlCol="0">
            <a:spAutoFit/>
          </a:bodyPr>
          <a:lstStyle/>
          <a:p>
            <a:pPr algn="ctr"/>
            <a:r>
              <a:rPr lang="en-US" sz="2800" dirty="0">
                <a:latin typeface="Comic Sans MS" pitchFamily="66" charset="0"/>
              </a:rPr>
              <a:t>For more information, visit</a:t>
            </a:r>
          </a:p>
          <a:p>
            <a:pPr algn="ctr"/>
            <a:r>
              <a:rPr lang="en-US" sz="2800" dirty="0">
                <a:latin typeface="Comic Sans MS" pitchFamily="66" charset="0"/>
              </a:rPr>
              <a:t>http://Patterson-marine.com/sunset/sunset_calculations_2020.htm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506</TotalTime>
  <Words>323</Words>
  <Application>Microsoft Office PowerPoint</Application>
  <PresentationFormat>On-screen Show (4:3)</PresentationFormat>
  <Paragraphs>25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Comic Sans MS</vt:lpstr>
      <vt:lpstr>Constantia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dlr</dc:creator>
  <cp:lastModifiedBy>David Roseman</cp:lastModifiedBy>
  <cp:revision>8</cp:revision>
  <dcterms:created xsi:type="dcterms:W3CDTF">2012-08-08T13:30:16Z</dcterms:created>
  <dcterms:modified xsi:type="dcterms:W3CDTF">2020-01-03T20:18:44Z</dcterms:modified>
</cp:coreProperties>
</file>